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76"/>
  </p:notesMasterIdLst>
  <p:handoutMasterIdLst>
    <p:handoutMasterId r:id="rId77"/>
  </p:handoutMasterIdLst>
  <p:sldIdLst>
    <p:sldId id="256" r:id="rId2"/>
    <p:sldId id="260" r:id="rId3"/>
    <p:sldId id="366" r:id="rId4"/>
    <p:sldId id="367" r:id="rId5"/>
    <p:sldId id="368" r:id="rId6"/>
    <p:sldId id="369" r:id="rId7"/>
    <p:sldId id="406" r:id="rId8"/>
    <p:sldId id="370" r:id="rId9"/>
    <p:sldId id="371" r:id="rId10"/>
    <p:sldId id="372" r:id="rId11"/>
    <p:sldId id="373" r:id="rId12"/>
    <p:sldId id="374" r:id="rId13"/>
    <p:sldId id="407" r:id="rId14"/>
    <p:sldId id="408" r:id="rId15"/>
    <p:sldId id="375" r:id="rId16"/>
    <p:sldId id="376" r:id="rId17"/>
    <p:sldId id="377" r:id="rId18"/>
    <p:sldId id="378" r:id="rId19"/>
    <p:sldId id="379" r:id="rId20"/>
    <p:sldId id="380" r:id="rId21"/>
    <p:sldId id="381" r:id="rId22"/>
    <p:sldId id="382" r:id="rId23"/>
    <p:sldId id="383" r:id="rId24"/>
    <p:sldId id="384" r:id="rId25"/>
    <p:sldId id="385" r:id="rId26"/>
    <p:sldId id="386" r:id="rId27"/>
    <p:sldId id="409"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10"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429" r:id="rId63"/>
    <p:sldId id="430" r:id="rId64"/>
    <p:sldId id="431" r:id="rId65"/>
    <p:sldId id="432" r:id="rId66"/>
    <p:sldId id="433" r:id="rId67"/>
    <p:sldId id="434" r:id="rId68"/>
    <p:sldId id="435" r:id="rId69"/>
    <p:sldId id="436" r:id="rId70"/>
    <p:sldId id="437" r:id="rId71"/>
    <p:sldId id="438" r:id="rId72"/>
    <p:sldId id="439" r:id="rId73"/>
    <p:sldId id="440" r:id="rId74"/>
    <p:sldId id="441"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89"/>
    <p:restoredTop sz="94729"/>
  </p:normalViewPr>
  <p:slideViewPr>
    <p:cSldViewPr snapToGrid="0" snapToObjects="1">
      <p:cViewPr>
        <p:scale>
          <a:sx n="103" d="100"/>
          <a:sy n="103" d="100"/>
        </p:scale>
        <p:origin x="208"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image" Target="../media/image55.emf"/><Relationship Id="rId2"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image" Target="../media/image65.emf"/><Relationship Id="rId2"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image" Target="../media/image69.emf"/><Relationship Id="rId2" Type="http://schemas.openxmlformats.org/officeDocument/2006/relationships/image" Target="../media/image6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6.emf"/><Relationship Id="rId2" Type="http://schemas.openxmlformats.org/officeDocument/2006/relationships/image" Target="../media/image7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60</a:t>
            </a:fld>
            <a:endParaRPr lang="en-US"/>
          </a:p>
        </p:txBody>
      </p:sp>
    </p:spTree>
    <p:extLst>
      <p:ext uri="{BB962C8B-B14F-4D97-AF65-F5344CB8AC3E}">
        <p14:creationId xmlns:p14="http://schemas.microsoft.com/office/powerpoint/2010/main" val="39932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6.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3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46.tiff"/></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emf"/></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310.png"/><Relationship Id="rId6" Type="http://schemas.openxmlformats.org/officeDocument/2006/relationships/image" Target="../media/image320.png"/><Relationship Id="rId7"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 Type="http://schemas.openxmlformats.org/officeDocument/2006/relationships/image" Target="../media/image58.emf"/><Relationship Id="rId12" Type="http://schemas.openxmlformats.org/officeDocument/2006/relationships/oleObject" Target="../embeddings/oleObject5.bin"/><Relationship Id="rId13" Type="http://schemas.openxmlformats.org/officeDocument/2006/relationships/image" Target="../media/image59.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60.png"/><Relationship Id="rId4" Type="http://schemas.openxmlformats.org/officeDocument/2006/relationships/oleObject" Target="../embeddings/oleObject1.bin"/><Relationship Id="rId5" Type="http://schemas.openxmlformats.org/officeDocument/2006/relationships/image" Target="../media/image55.emf"/><Relationship Id="rId6" Type="http://schemas.openxmlformats.org/officeDocument/2006/relationships/oleObject" Target="../embeddings/oleObject2.bin"/><Relationship Id="rId7" Type="http://schemas.openxmlformats.org/officeDocument/2006/relationships/image" Target="../media/image56.emf"/><Relationship Id="rId8" Type="http://schemas.openxmlformats.org/officeDocument/2006/relationships/oleObject" Target="../embeddings/oleObject3.bin"/><Relationship Id="rId9" Type="http://schemas.openxmlformats.org/officeDocument/2006/relationships/image" Target="../media/image57.emf"/><Relationship Id="rId10"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65.emf"/><Relationship Id="rId5" Type="http://schemas.openxmlformats.org/officeDocument/2006/relationships/oleObject" Target="../embeddings/oleObject8.bin"/><Relationship Id="rId6" Type="http://schemas.openxmlformats.org/officeDocument/2006/relationships/image" Target="../media/image66.emf"/><Relationship Id="rId7" Type="http://schemas.openxmlformats.org/officeDocument/2006/relationships/oleObject" Target="../embeddings/oleObject9.bin"/><Relationship Id="rId8" Type="http://schemas.openxmlformats.org/officeDocument/2006/relationships/image" Target="../media/image67.emf"/><Relationship Id="rId9" Type="http://schemas.openxmlformats.org/officeDocument/2006/relationships/oleObject" Target="../embeddings/oleObject10.bin"/><Relationship Id="rId10" Type="http://schemas.openxmlformats.org/officeDocument/2006/relationships/image" Target="../media/image68.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1" Type="http://schemas.openxmlformats.org/officeDocument/2006/relationships/oleObject" Target="../embeddings/oleObject15.bin"/><Relationship Id="rId12" Type="http://schemas.openxmlformats.org/officeDocument/2006/relationships/image" Target="../media/image71.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oleObject" Target="../embeddings/oleObject11.bin"/><Relationship Id="rId4" Type="http://schemas.openxmlformats.org/officeDocument/2006/relationships/image" Target="../media/image69.emf"/><Relationship Id="rId5" Type="http://schemas.openxmlformats.org/officeDocument/2006/relationships/oleObject" Target="../embeddings/oleObject12.bin"/><Relationship Id="rId6" Type="http://schemas.openxmlformats.org/officeDocument/2006/relationships/image" Target="../media/image67.emf"/><Relationship Id="rId7" Type="http://schemas.openxmlformats.org/officeDocument/2006/relationships/oleObject" Target="../embeddings/oleObject13.bin"/><Relationship Id="rId8" Type="http://schemas.openxmlformats.org/officeDocument/2006/relationships/image" Target="../media/image68.emf"/><Relationship Id="rId9" Type="http://schemas.openxmlformats.org/officeDocument/2006/relationships/oleObject" Target="../embeddings/oleObject14.bin"/><Relationship Id="rId10" Type="http://schemas.openxmlformats.org/officeDocument/2006/relationships/image" Target="../media/image7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oleObject" Target="../embeddings/oleObject16.bin"/><Relationship Id="rId7" Type="http://schemas.openxmlformats.org/officeDocument/2006/relationships/image" Target="../media/image72.emf"/><Relationship Id="rId8" Type="http://schemas.openxmlformats.org/officeDocument/2006/relationships/oleObject" Target="../embeddings/oleObject17.bin"/><Relationship Id="rId9" Type="http://schemas.openxmlformats.org/officeDocument/2006/relationships/image" Target="../media/image73.emf"/><Relationship Id="rId10" Type="http://schemas.openxmlformats.org/officeDocument/2006/relationships/oleObject" Target="../embeddings/oleObject18.bin"/><Relationship Id="rId11" Type="http://schemas.openxmlformats.org/officeDocument/2006/relationships/image" Target="../media/image74.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5.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6.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6.emf"/><Relationship Id="rId5" Type="http://schemas.openxmlformats.org/officeDocument/2006/relationships/oleObject" Target="../embeddings/oleObject22.bin"/><Relationship Id="rId6" Type="http://schemas.openxmlformats.org/officeDocument/2006/relationships/image" Target="../media/image77.e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01.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80.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10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82.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Transfer Learning </a:t>
            </a:r>
            <a:br>
              <a:rPr lang="en-US" dirty="0" smtClean="0"/>
            </a:br>
            <a:r>
              <a:rPr lang="en-US" sz="2400" dirty="0" smtClean="0"/>
              <a:t>Transfer Learning through Semi-supervised Deep </a:t>
            </a:r>
            <a:r>
              <a:rPr lang="en-US" sz="2400" dirty="0"/>
              <a:t>Generative </a:t>
            </a:r>
            <a:r>
              <a:rPr lang="en-US" sz="2400" dirty="0" smtClean="0"/>
              <a:t>Models</a:t>
            </a:r>
            <a:endParaRPr lang="en-US" sz="24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03" y="189470"/>
            <a:ext cx="1688757" cy="1688757"/>
          </a:xfrm>
          <a:prstGeom prst="rect">
            <a:avLst/>
          </a:prstGeom>
        </p:spPr>
      </p:pic>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grpSp>
        <p:nvGrpSpPr>
          <p:cNvPr id="19" name="Group 18"/>
          <p:cNvGrpSpPr/>
          <p:nvPr/>
        </p:nvGrpSpPr>
        <p:grpSpPr>
          <a:xfrm>
            <a:off x="4230648" y="2762721"/>
            <a:ext cx="3048598" cy="2116188"/>
            <a:chOff x="4230648" y="2762721"/>
            <a:chExt cx="3048598" cy="2116188"/>
          </a:xfrm>
        </p:grpSpPr>
        <p:sp>
          <p:nvSpPr>
            <p:cNvPr id="5" name="Rectangle 4"/>
            <p:cNvSpPr>
              <a:spLocks noChangeAspect="1"/>
            </p:cNvSpPr>
            <p:nvPr/>
          </p:nvSpPr>
          <p:spPr>
            <a:xfrm>
              <a:off x="5368885"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20 neurons</a:t>
              </a:r>
              <a:endParaRPr lang="en-US" dirty="0">
                <a:solidFill>
                  <a:schemeClr val="tx1">
                    <a:lumMod val="75000"/>
                    <a:lumOff val="25000"/>
                  </a:schemeClr>
                </a:solidFill>
              </a:endParaRPr>
            </a:p>
          </p:txBody>
        </p:sp>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230648" y="3429000"/>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508702" y="2794000"/>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stretch>
              <a:fillRect/>
            </a:stretch>
          </p:blipFill>
          <p:spPr>
            <a:xfrm>
              <a:off x="2660202" y="2794000"/>
              <a:ext cx="1444752" cy="1444752"/>
            </a:xfrm>
            <a:prstGeom prst="rect">
              <a:avLst/>
            </a:prstGeom>
          </p:spPr>
        </p:pic>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grpSp>
        <p:nvGrpSpPr>
          <p:cNvPr id="20" name="Group 19"/>
          <p:cNvGrpSpPr/>
          <p:nvPr/>
        </p:nvGrpSpPr>
        <p:grpSpPr>
          <a:xfrm>
            <a:off x="3961786" y="2762721"/>
            <a:ext cx="5884149" cy="2082340"/>
            <a:chOff x="3961786" y="2762721"/>
            <a:chExt cx="5884149" cy="2082340"/>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2762721"/>
              <a:ext cx="5884149" cy="1455143"/>
              <a:chOff x="3961786" y="2762721"/>
              <a:chExt cx="5884149" cy="1455143"/>
            </a:xfrm>
          </p:grpSpPr>
          <p:sp>
            <p:nvSpPr>
              <p:cNvPr id="5" name="Rectangle 4"/>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p:txBody>
          <a:bodyPr/>
          <a:lstStyle/>
          <a:p>
            <a:r>
              <a:rPr lang="en-US" dirty="0" smtClean="0"/>
              <a:t>We </a:t>
            </a:r>
            <a:r>
              <a:rPr lang="en-US" dirty="0"/>
              <a:t>say that an autoencoder is an example of </a:t>
            </a:r>
            <a:r>
              <a:rPr lang="en-US" b="1" dirty="0"/>
              <a:t>semi-supervised </a:t>
            </a:r>
            <a:r>
              <a:rPr lang="en-US" dirty="0"/>
              <a:t>learning. It sort-of is supervised learning because we give the system explicit goal data (the output should be the same as the input), and it sort-of isn’t supervised learning because we don’t have any manually determined labels or targets on the </a:t>
            </a:r>
            <a:r>
              <a:rPr lang="en-US" dirty="0" smtClean="0"/>
              <a:t>inputs.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Autoencoders</a:t>
            </a:r>
            <a:endParaRPr lang="en-US" dirty="0" smtClean="0">
              <a:solidFill>
                <a:schemeClr val="tx1">
                  <a:lumMod val="75000"/>
                  <a:lumOff val="25000"/>
                </a:schemeClr>
              </a:solidFill>
            </a:endParaRP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5" name="Picture 4"/>
          <p:cNvPicPr>
            <a:picLocks noChangeAspect="1"/>
          </p:cNvPicPr>
          <p:nvPr/>
        </p:nvPicPr>
        <p:blipFill>
          <a:blip r:embed="rId2"/>
          <a:stretch>
            <a:fillRect/>
          </a:stretch>
        </p:blipFill>
        <p:spPr>
          <a:xfrm>
            <a:off x="7144789" y="2654359"/>
            <a:ext cx="3753870" cy="2797517"/>
          </a:xfrm>
          <a:prstGeom prst="rect">
            <a:avLst/>
          </a:prstGeom>
        </p:spPr>
      </p:pic>
      <p:pic>
        <p:nvPicPr>
          <p:cNvPr id="8" name="Picture 7"/>
          <p:cNvPicPr>
            <a:picLocks noChangeAspect="1"/>
          </p:cNvPicPr>
          <p:nvPr/>
        </p:nvPicPr>
        <p:blipFill>
          <a:blip r:embed="rId3"/>
          <a:stretch>
            <a:fillRect/>
          </a:stretch>
        </p:blipFill>
        <p:spPr>
          <a:xfrm>
            <a:off x="1301508" y="2668192"/>
            <a:ext cx="2743200" cy="2743200"/>
          </a:xfrm>
          <a:prstGeom prst="rect">
            <a:avLst/>
          </a:prstGeom>
        </p:spPr>
      </p:pic>
      <p:pic>
        <p:nvPicPr>
          <p:cNvPr id="10" name="Picture 9"/>
          <p:cNvPicPr>
            <a:picLocks noChangeAspect="1"/>
          </p:cNvPicPr>
          <p:nvPr/>
        </p:nvPicPr>
        <p:blipFill>
          <a:blip r:embed="rId3"/>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pic>
        <p:nvPicPr>
          <p:cNvPr id="14" name="Picture 13"/>
          <p:cNvPicPr>
            <a:picLocks noChangeAspect="1"/>
          </p:cNvPicPr>
          <p:nvPr/>
        </p:nvPicPr>
        <p:blipFill>
          <a:blip r:embed="rId2"/>
          <a:stretch>
            <a:fillRect/>
          </a:stretch>
        </p:blipFill>
        <p:spPr>
          <a:xfrm>
            <a:off x="9166746" y="2693196"/>
            <a:ext cx="1444752" cy="1444752"/>
          </a:xfrm>
          <a:prstGeom prst="rect">
            <a:avLst/>
          </a:prstGeom>
        </p:spPr>
      </p:pic>
      <p:pic>
        <p:nvPicPr>
          <p:cNvPr id="15" name="Picture 14"/>
          <p:cNvPicPr>
            <a:picLocks noChangeAspect="1"/>
          </p:cNvPicPr>
          <p:nvPr/>
        </p:nvPicPr>
        <p:blipFill>
          <a:blip r:embed="rId3"/>
          <a:stretch>
            <a:fillRect/>
          </a:stretch>
        </p:blipFill>
        <p:spPr>
          <a:xfrm>
            <a:off x="1204386" y="2693196"/>
            <a:ext cx="1444752" cy="1444752"/>
          </a:xfrm>
          <a:prstGeom prst="rect">
            <a:avLst/>
          </a:prstGeom>
        </p:spPr>
      </p:pic>
      <p:grpSp>
        <p:nvGrpSpPr>
          <p:cNvPr id="16" name="Group 15"/>
          <p:cNvGrpSpPr/>
          <p:nvPr/>
        </p:nvGrpSpPr>
        <p:grpSpPr>
          <a:xfrm>
            <a:off x="3007045" y="2697686"/>
            <a:ext cx="5884149" cy="1455143"/>
            <a:chOff x="3961786" y="2762721"/>
            <a:chExt cx="5884149" cy="1455143"/>
          </a:xfrm>
        </p:grpSpPr>
        <p:sp>
          <p:nvSpPr>
            <p:cNvPr id="17" name="Rectangle 1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848703" y="5115697"/>
            <a:ext cx="24945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Pretty good I say</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pic>
        <p:nvPicPr>
          <p:cNvPr id="3" name="Picture 2"/>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7764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Even better</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832553" cy="461665"/>
          </a:xfrm>
          <a:prstGeom prst="rect">
            <a:avLst/>
          </a:prstGeom>
          <a:noFill/>
        </p:spPr>
        <p:txBody>
          <a:bodyPr wrap="none" rtlCol="0">
            <a:spAutoFit/>
          </a:bodyPr>
          <a:lstStyle/>
          <a:p>
            <a:r>
              <a:rPr lang="en-US" sz="2400" dirty="0" err="1" smtClean="0">
                <a:solidFill>
                  <a:schemeClr val="tx1">
                    <a:lumMod val="75000"/>
                    <a:lumOff val="25000"/>
                  </a:schemeClr>
                </a:solidFill>
                <a:latin typeface="Karla" charset="0"/>
                <a:ea typeface="Karla" charset="0"/>
                <a:cs typeface="Karla" charset="0"/>
              </a:rPr>
              <a:t>Hmmmmm</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62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stretch>
            <a:fillRect/>
          </a:stretch>
        </p:blipFill>
        <p:spPr>
          <a:xfrm>
            <a:off x="1207008" y="2697480"/>
            <a:ext cx="1444752" cy="1444752"/>
          </a:xfrm>
          <a:prstGeom prst="rect">
            <a:avLst/>
          </a:prstGeom>
        </p:spPr>
      </p:pic>
      <p:grpSp>
        <p:nvGrpSpPr>
          <p:cNvPr id="17" name="Group 16"/>
          <p:cNvGrpSpPr/>
          <p:nvPr/>
        </p:nvGrpSpPr>
        <p:grpSpPr>
          <a:xfrm>
            <a:off x="3007045" y="2697686"/>
            <a:ext cx="5884149" cy="1455143"/>
            <a:chOff x="3961786" y="2762721"/>
            <a:chExt cx="5884149" cy="1455143"/>
          </a:xfrm>
        </p:grpSpPr>
        <p:sp>
          <p:nvSpPr>
            <p:cNvPr id="18" name="Rectangle 17"/>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9" name="Straight Arrow Connector 1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1" name="Straight Arrow Connector 20"/>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grpSp>
        <p:nvGrpSpPr>
          <p:cNvPr id="6" name="Group 5"/>
          <p:cNvGrpSpPr/>
          <p:nvPr/>
        </p:nvGrpSpPr>
        <p:grpSpPr>
          <a:xfrm>
            <a:off x="3464245" y="4712545"/>
            <a:ext cx="5884149" cy="1455143"/>
            <a:chOff x="3961786" y="2762721"/>
            <a:chExt cx="5884149" cy="1455143"/>
          </a:xfrm>
        </p:grpSpPr>
        <p:sp>
          <p:nvSpPr>
            <p:cNvPr id="7" name="Rectangle 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8" name="Straight Arrow Connector 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0" name="Straight Arrow Connector 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3"/>
          <a:stretch>
            <a:fillRect/>
          </a:stretch>
        </p:blipFill>
        <p:spPr>
          <a:xfrm>
            <a:off x="1915861" y="4731990"/>
            <a:ext cx="1431396" cy="1444774"/>
          </a:xfrm>
          <a:prstGeom prst="rect">
            <a:avLst/>
          </a:prstGeom>
        </p:spPr>
      </p:pic>
      <p:pic>
        <p:nvPicPr>
          <p:cNvPr id="12" name="Picture 11"/>
          <p:cNvPicPr>
            <a:picLocks noChangeAspect="1"/>
          </p:cNvPicPr>
          <p:nvPr/>
        </p:nvPicPr>
        <p:blipFill>
          <a:blip r:embed="rId4"/>
          <a:stretch>
            <a:fillRect/>
          </a:stretch>
        </p:blipFill>
        <p:spPr>
          <a:xfrm>
            <a:off x="9652788" y="4463640"/>
            <a:ext cx="1705119" cy="1713124"/>
          </a:xfrm>
          <a:prstGeom prst="rect">
            <a:avLst/>
          </a:prstGeom>
        </p:spPr>
      </p:pic>
    </p:spTree>
    <p:extLst>
      <p:ext uri="{BB962C8B-B14F-4D97-AF65-F5344CB8AC3E}">
        <p14:creationId xmlns:p14="http://schemas.microsoft.com/office/powerpoint/2010/main" val="1197462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1680518" y="949532"/>
            <a:ext cx="2824812" cy="461665"/>
          </a:xfrm>
          <a:prstGeom prst="rect">
            <a:avLst/>
          </a:prstGeom>
          <a:noFill/>
        </p:spPr>
        <p:txBody>
          <a:bodyPr wrap="none" rtlCol="0">
            <a:spAutoFit/>
          </a:bodyPr>
          <a:lstStyle/>
          <a:p>
            <a:r>
              <a:rPr lang="en-US" sz="2400" dirty="0" smtClean="0">
                <a:latin typeface="Karla" charset="0"/>
                <a:ea typeface="Karla" charset="0"/>
                <a:cs typeface="Karla" charset="0"/>
              </a:rPr>
              <a:t>20 latent variables</a:t>
            </a:r>
            <a:endParaRPr lang="en-US" sz="2400" dirty="0">
              <a:latin typeface="Karla" charset="0"/>
              <a:ea typeface="Karla" charset="0"/>
              <a:cs typeface="Karla" charset="0"/>
            </a:endParaRPr>
          </a:p>
        </p:txBody>
      </p:sp>
      <p:sp>
        <p:nvSpPr>
          <p:cNvPr id="11" name="TextBox 10"/>
          <p:cNvSpPr txBox="1"/>
          <p:nvPr/>
        </p:nvSpPr>
        <p:spPr>
          <a:xfrm>
            <a:off x="1671131" y="3197529"/>
            <a:ext cx="2749471" cy="461665"/>
          </a:xfrm>
          <a:prstGeom prst="rect">
            <a:avLst/>
          </a:prstGeom>
          <a:noFill/>
        </p:spPr>
        <p:txBody>
          <a:bodyPr wrap="none" rtlCol="0">
            <a:spAutoFit/>
          </a:bodyPr>
          <a:lstStyle/>
          <a:p>
            <a:r>
              <a:rPr lang="en-US" sz="2400" dirty="0">
                <a:latin typeface="Karla" charset="0"/>
                <a:ea typeface="Karla" charset="0"/>
                <a:cs typeface="Karla" charset="0"/>
              </a:rPr>
              <a:t>1</a:t>
            </a:r>
            <a:r>
              <a:rPr lang="en-US" sz="2400" dirty="0" smtClean="0">
                <a:latin typeface="Karla" charset="0"/>
                <a:ea typeface="Karla" charset="0"/>
                <a:cs typeface="Karla" charset="0"/>
              </a:rPr>
              <a:t>0 latent variables</a:t>
            </a:r>
            <a:endParaRPr lang="en-US" sz="2400" dirty="0">
              <a:latin typeface="Karla" charset="0"/>
              <a:ea typeface="Karla" charset="0"/>
              <a:cs typeface="Karla" charset="0"/>
            </a:endParaRPr>
          </a:p>
        </p:txBody>
      </p:sp>
      <p:sp>
        <p:nvSpPr>
          <p:cNvPr id="12" name="TextBox 11"/>
          <p:cNvSpPr txBox="1"/>
          <p:nvPr/>
        </p:nvSpPr>
        <p:spPr>
          <a:xfrm>
            <a:off x="1680518" y="5214694"/>
            <a:ext cx="2715808" cy="461665"/>
          </a:xfrm>
          <a:prstGeom prst="rect">
            <a:avLst/>
          </a:prstGeom>
          <a:noFill/>
        </p:spPr>
        <p:txBody>
          <a:bodyPr wrap="none" rtlCol="0">
            <a:spAutoFit/>
          </a:bodyPr>
          <a:lstStyle/>
          <a:p>
            <a:r>
              <a:rPr lang="en-US" sz="2400" dirty="0">
                <a:latin typeface="Karla" charset="0"/>
                <a:ea typeface="Karla" charset="0"/>
                <a:cs typeface="Karla" charset="0"/>
              </a:rPr>
              <a:t>2</a:t>
            </a:r>
            <a:r>
              <a:rPr lang="en-US" sz="2400" dirty="0" smtClean="0">
                <a:latin typeface="Karla" charset="0"/>
                <a:ea typeface="Karla" charset="0"/>
                <a:cs typeface="Karla" charset="0"/>
              </a:rPr>
              <a:t>  latent variables</a:t>
            </a:r>
            <a:endParaRPr lang="en-US" sz="24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3</a:t>
            </a:fld>
            <a:endParaRPr lang="en-US"/>
          </a:p>
        </p:txBody>
      </p:sp>
    </p:spTree>
    <p:extLst>
      <p:ext uri="{BB962C8B-B14F-4D97-AF65-F5344CB8AC3E}">
        <p14:creationId xmlns:p14="http://schemas.microsoft.com/office/powerpoint/2010/main" val="607841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
        <p:nvSpPr>
          <p:cNvPr id="7" name="TextBox 6"/>
          <p:cNvSpPr txBox="1"/>
          <p:nvPr/>
        </p:nvSpPr>
        <p:spPr>
          <a:xfrm>
            <a:off x="4572000" y="5358384"/>
            <a:ext cx="3473771" cy="369332"/>
          </a:xfrm>
          <a:prstGeom prst="rect">
            <a:avLst/>
          </a:prstGeom>
          <a:noFill/>
        </p:spPr>
        <p:txBody>
          <a:bodyPr wrap="none" rtlCol="0">
            <a:spAutoFit/>
          </a:bodyPr>
          <a:lstStyle/>
          <a:p>
            <a:r>
              <a:rPr lang="en-US" dirty="0" smtClean="0"/>
              <a:t>Change +/- 100 the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613678" cy="3392424"/>
          </a:xfrm>
        </p:spPr>
      </p:pic>
    </p:spTree>
    <p:extLst>
      <p:ext uri="{BB962C8B-B14F-4D97-AF65-F5344CB8AC3E}">
        <p14:creationId xmlns:p14="http://schemas.microsoft.com/office/powerpoint/2010/main" val="3915204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Models</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4" name="Rectangle 3"/>
          <p:cNvSpPr/>
          <p:nvPr/>
        </p:nvSpPr>
        <p:spPr>
          <a:xfrm>
            <a:off x="3552373" y="1286331"/>
            <a:ext cx="2300514" cy="1963057"/>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lumMod val="75000"/>
                    <a:lumOff val="25000"/>
                  </a:schemeClr>
                </a:solidFill>
              </a:rPr>
              <a:t>Generator</a:t>
            </a:r>
          </a:p>
          <a:p>
            <a:pPr algn="ctr"/>
            <a:r>
              <a:rPr lang="en-US" sz="3200" dirty="0">
                <a:solidFill>
                  <a:schemeClr val="tx1">
                    <a:lumMod val="75000"/>
                    <a:lumOff val="25000"/>
                  </a:schemeClr>
                </a:solidFill>
              </a:rPr>
              <a:t>g</a:t>
            </a:r>
            <a:r>
              <a:rPr lang="en-US" sz="3200" dirty="0" smtClean="0">
                <a:solidFill>
                  <a:schemeClr val="tx1">
                    <a:lumMod val="75000"/>
                    <a:lumOff val="25000"/>
                  </a:schemeClr>
                </a:solidFill>
              </a:rPr>
              <a:t>(X</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TextBox 5"/>
              <p:cNvSpPr txBox="1"/>
              <p:nvPr/>
            </p:nvSpPr>
            <p:spPr>
              <a:xfrm>
                <a:off x="105229" y="1941073"/>
                <a:ext cx="262708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𝑍</m:t>
                      </m:r>
                      <m:r>
                        <a:rPr lang="en-US" sz="3600" b="0" i="1" smtClean="0">
                          <a:latin typeface="Cambria Math" charset="0"/>
                        </a:rPr>
                        <m:t>~</m:t>
                      </m:r>
                      <m:r>
                        <a:rPr lang="en-US" sz="3600" b="0" i="1" smtClean="0">
                          <a:latin typeface="Cambria Math" charset="0"/>
                        </a:rPr>
                        <m:t>𝑓</m:t>
                      </m:r>
                      <m:r>
                        <a:rPr lang="en-US" sz="3600" b="0" i="1" smtClean="0">
                          <a:latin typeface="Cambria Math" charset="0"/>
                        </a:rPr>
                        <m:t>(∙)</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105229" y="1941073"/>
                <a:ext cx="2627087" cy="646331"/>
              </a:xfrm>
              <a:prstGeom prst="rect">
                <a:avLst/>
              </a:prstGeom>
              <a:blipFill rotWithShape="0">
                <a:blip r:embed="rId2"/>
                <a:stretch>
                  <a:fillRect/>
                </a:stretch>
              </a:blipFill>
            </p:spPr>
            <p:txBody>
              <a:bodyPr/>
              <a:lstStyle/>
              <a:p>
                <a:r>
                  <a:rPr lang="en-US">
                    <a:noFill/>
                  </a:rPr>
                  <a:t> </a:t>
                </a:r>
              </a:p>
            </p:txBody>
          </p:sp>
        </mc:Fallback>
      </mc:AlternateContent>
      <p:sp>
        <p:nvSpPr>
          <p:cNvPr id="13" name="Right Arrow 12"/>
          <p:cNvSpPr/>
          <p:nvPr/>
        </p:nvSpPr>
        <p:spPr>
          <a:xfrm>
            <a:off x="2400301" y="2120902"/>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6017987" y="2120903"/>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170059" y="1944692"/>
                <a:ext cx="2423885" cy="661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charset="0"/>
                            </a:rPr>
                          </m:ctrlPr>
                        </m:accPr>
                        <m:e>
                          <m:r>
                            <a:rPr lang="en-US" sz="3600" b="0" i="1" smtClean="0">
                              <a:latin typeface="Cambria Math" charset="0"/>
                            </a:rPr>
                            <m:t>𝑋</m:t>
                          </m:r>
                        </m:e>
                      </m:acc>
                      <m:r>
                        <a:rPr lang="en-US" sz="3600" b="0" i="1" smtClean="0">
                          <a:latin typeface="Cambria Math" charset="0"/>
                        </a:rPr>
                        <m:t>~</m:t>
                      </m:r>
                      <m:acc>
                        <m:accPr>
                          <m:chr m:val="̂"/>
                          <m:ctrlPr>
                            <a:rPr lang="en-US" sz="3600" b="0" i="1" smtClean="0">
                              <a:latin typeface="Cambria Math" charset="0"/>
                            </a:rPr>
                          </m:ctrlPr>
                        </m:accPr>
                        <m:e>
                          <m:r>
                            <a:rPr lang="en-US" sz="3600" b="0" i="1" smtClean="0">
                              <a:latin typeface="Cambria Math" charset="0"/>
                            </a:rPr>
                            <m:t>𝑃</m:t>
                          </m:r>
                        </m:e>
                      </m:acc>
                      <m:r>
                        <a:rPr lang="en-US" sz="3600" b="0" i="1" smtClean="0">
                          <a:latin typeface="Cambria Math" charset="0"/>
                        </a:rPr>
                        <m:t>(</m:t>
                      </m:r>
                      <m:r>
                        <a:rPr lang="en-US" sz="3600" b="0" i="1" smtClean="0">
                          <a:latin typeface="Cambria Math" charset="0"/>
                          <a:ea typeface="Cambria Math" charset="0"/>
                          <a:cs typeface="Cambria Math" charset="0"/>
                        </a:rPr>
                        <m:t>∙</m:t>
                      </m:r>
                      <m:r>
                        <a:rPr lang="en-US" sz="3600" b="0" i="1" smtClean="0">
                          <a:latin typeface="Cambria Math" charset="0"/>
                        </a:rPr>
                        <m:t>)</m:t>
                      </m:r>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170059" y="1944692"/>
                <a:ext cx="2423885" cy="6614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70058" y="5380497"/>
                <a:ext cx="24238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𝑋</m:t>
                      </m:r>
                      <m:r>
                        <a:rPr lang="en-US" sz="3600" b="0" i="1" smtClean="0">
                          <a:latin typeface="Cambria Math" charset="0"/>
                        </a:rPr>
                        <m:t>~</m:t>
                      </m:r>
                      <m:r>
                        <a:rPr lang="en-US" sz="3600" b="0" i="1" smtClean="0">
                          <a:latin typeface="Cambria Math" charset="0"/>
                        </a:rPr>
                        <m:t>𝑃</m:t>
                      </m:r>
                      <m:r>
                        <a:rPr lang="en-US" sz="3600" b="0" i="1" smtClean="0">
                          <a:latin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7170058" y="5380497"/>
                <a:ext cx="2423885"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592205" y="3168646"/>
                <a:ext cx="3223989" cy="1577892"/>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Objective Function Compares </a:t>
                </a:r>
                <a:r>
                  <a:rPr lang="en-US" sz="2800" i="1" dirty="0">
                    <a:solidFill>
                      <a:schemeClr val="tx1">
                        <a:lumMod val="75000"/>
                        <a:lumOff val="25000"/>
                      </a:schemeClr>
                    </a:solidFill>
                  </a:rPr>
                  <a:t>X</a:t>
                </a:r>
                <a:r>
                  <a:rPr lang="en-US" sz="2800" dirty="0">
                    <a:solidFill>
                      <a:schemeClr val="tx1">
                        <a:lumMod val="75000"/>
                        <a:lumOff val="25000"/>
                      </a:schemeClr>
                    </a:solidFill>
                  </a:rPr>
                  <a:t> and </a:t>
                </a:r>
                <a14:m>
                  <m:oMath xmlns:m="http://schemas.openxmlformats.org/officeDocument/2006/math">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𝑋</m:t>
                        </m:r>
                      </m:e>
                    </m:acc>
                  </m:oMath>
                </a14:m>
                <a:endParaRPr lang="en-US" sz="2800" dirty="0">
                  <a:solidFill>
                    <a:schemeClr val="tx1">
                      <a:lumMod val="75000"/>
                      <a:lumOff val="2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592205" y="3168646"/>
                <a:ext cx="3223989" cy="1577892"/>
              </a:xfrm>
              <a:prstGeom prst="rect">
                <a:avLst/>
              </a:prstGeom>
              <a:blipFill rotWithShape="0">
                <a:blip r:embed="rId5"/>
                <a:stretch>
                  <a:fillRect r="-1126"/>
                </a:stretch>
              </a:blipFill>
              <a:ln w="25400" cmpd="sng">
                <a:solidFill>
                  <a:schemeClr val="tx1">
                    <a:lumMod val="75000"/>
                    <a:lumOff val="25000"/>
                  </a:schemeClr>
                </a:solidFill>
              </a:ln>
              <a:effectLst/>
            </p:spPr>
            <p:txBody>
              <a:bodyPr/>
              <a:lstStyle/>
              <a:p>
                <a:r>
                  <a:rPr lang="en-US">
                    <a:noFill/>
                  </a:rPr>
                  <a:t> </a:t>
                </a:r>
              </a:p>
            </p:txBody>
          </p:sp>
        </mc:Fallback>
      </mc:AlternateContent>
      <p:sp>
        <p:nvSpPr>
          <p:cNvPr id="22" name="Right Arrow 21"/>
          <p:cNvSpPr/>
          <p:nvPr/>
        </p:nvSpPr>
        <p:spPr>
          <a:xfrm rot="5400000">
            <a:off x="7964497" y="2652928"/>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200000">
            <a:off x="8073296" y="4877431"/>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861802" y="2851470"/>
            <a:ext cx="11222863" cy="1442804"/>
            <a:chOff x="861802" y="2851470"/>
            <a:chExt cx="11222863" cy="1442804"/>
          </a:xfrm>
        </p:grpSpPr>
        <p:sp>
          <p:nvSpPr>
            <p:cNvPr id="24" name="TextBox 23"/>
            <p:cNvSpPr txBox="1"/>
            <p:nvPr/>
          </p:nvSpPr>
          <p:spPr>
            <a:xfrm>
              <a:off x="10025720" y="3370944"/>
              <a:ext cx="2058945" cy="923330"/>
            </a:xfrm>
            <a:prstGeom prst="rect">
              <a:avLst/>
            </a:prstGeom>
            <a:noFill/>
          </p:spPr>
          <p:txBody>
            <a:bodyPr wrap="square" rtlCol="0">
              <a:spAutoFit/>
            </a:bodyPr>
            <a:lstStyle/>
            <a:p>
              <a:r>
                <a:rPr lang="en-US" dirty="0" smtClean="0"/>
                <a:t>Either a likelihood or KL divergence, </a:t>
              </a:r>
              <a:r>
                <a:rPr lang="en-US" dirty="0" err="1" smtClean="0"/>
                <a:t>etc</a:t>
              </a:r>
              <a:endParaRPr lang="en-US" dirty="0"/>
            </a:p>
          </p:txBody>
        </p:sp>
        <mc:AlternateContent xmlns:mc="http://schemas.openxmlformats.org/markup-compatibility/2006" xmlns:a14="http://schemas.microsoft.com/office/drawing/2010/main">
          <mc:Choice Requires="a14">
            <p:sp>
              <p:nvSpPr>
                <p:cNvPr id="27" name="TextBox 26"/>
                <p:cNvSpPr txBox="1"/>
                <p:nvPr/>
              </p:nvSpPr>
              <p:spPr>
                <a:xfrm>
                  <a:off x="861802" y="2851470"/>
                  <a:ext cx="1738681" cy="369332"/>
                </a:xfrm>
                <a:prstGeom prst="rect">
                  <a:avLst/>
                </a:prstGeom>
                <a:noFill/>
              </p:spPr>
              <p:txBody>
                <a:bodyPr wrap="square" rtlCol="0">
                  <a:spAutoFit/>
                </a:bodyPr>
                <a:lstStyle/>
                <a:p>
                  <a:r>
                    <a:rPr lang="en-US" dirty="0" smtClean="0"/>
                    <a:t> </a:t>
                  </a:r>
                  <a14:m>
                    <m:oMath xmlns:m="http://schemas.openxmlformats.org/officeDocument/2006/math">
                      <m:r>
                        <a:rPr lang="en-US" i="1">
                          <a:latin typeface="Cambria Math" charset="0"/>
                        </a:rPr>
                        <m:t>𝑓</m:t>
                      </m:r>
                      <m:r>
                        <a:rPr lang="en-US" i="1">
                          <a:latin typeface="Cambria Math" charset="0"/>
                        </a:rPr>
                        <m:t>(∙)</m:t>
                      </m:r>
                    </m:oMath>
                  </a14:m>
                  <a:r>
                    <a:rPr lang="en-US" dirty="0" smtClean="0"/>
                    <a:t> = </a:t>
                  </a:r>
                  <a:r>
                    <a:rPr lang="en-US" dirty="0" err="1" smtClean="0"/>
                    <a:t>Unif</a:t>
                  </a:r>
                  <a:r>
                    <a:rPr lang="en-US" dirty="0" smtClean="0"/>
                    <a:t>()</a:t>
                  </a:r>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61802" y="2851470"/>
                  <a:ext cx="1738681" cy="369332"/>
                </a:xfrm>
                <a:prstGeom prst="rect">
                  <a:avLst/>
                </a:prstGeom>
                <a:blipFill rotWithShape="0">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614525" y="3463277"/>
                  <a:ext cx="1738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𝑔</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m:t>
                        </m:r>
                        <m:r>
                          <m:rPr>
                            <m:sty m:val="p"/>
                          </m:rPr>
                          <a:rPr lang="en-US" b="0" i="0" smtClean="0">
                            <a:latin typeface="Cambria Math" charset="0"/>
                          </a:rPr>
                          <m:t>ln</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3614525" y="3463277"/>
                  <a:ext cx="1738681" cy="369332"/>
                </a:xfrm>
                <a:prstGeom prst="rect">
                  <a:avLst/>
                </a:prstGeom>
                <a:blipFill rotWithShape="0">
                  <a:blip r:embed="rId7"/>
                  <a:stretch>
                    <a:fillRect t="-96721" b="-119672"/>
                  </a:stretch>
                </a:blipFill>
              </p:spPr>
              <p:txBody>
                <a:bodyPr/>
                <a:lstStyle/>
                <a:p>
                  <a:r>
                    <a:rPr lang="en-US">
                      <a:noFill/>
                    </a:rPr>
                    <a:t> </a:t>
                  </a:r>
                </a:p>
              </p:txBody>
            </p:sp>
          </mc:Fallback>
        </mc:AlternateContent>
      </p:grpSp>
    </p:spTree>
    <p:extLst>
      <p:ext uri="{BB962C8B-B14F-4D97-AF65-F5344CB8AC3E}">
        <p14:creationId xmlns:p14="http://schemas.microsoft.com/office/powerpoint/2010/main" val="169093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animBg="1"/>
      <p:bldP spid="14" grpId="0" animBg="1"/>
      <p:bldP spid="15" grpId="0"/>
      <p:bldP spid="16" grpId="0"/>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ln>
            <a:noFill/>
          </a:ln>
        </p:spPr>
        <p:txBody>
          <a:bodyPr/>
          <a:lstStyle/>
          <a:p>
            <a:pPr marL="457200" indent="-457200">
              <a:spcAft>
                <a:spcPts val="1200"/>
              </a:spcAft>
              <a:buFont typeface="Arial" charset="0"/>
              <a:buChar char="•"/>
            </a:pPr>
            <a:r>
              <a:rPr lang="en-US" dirty="0" smtClean="0"/>
              <a:t>Why do we care about training sets</a:t>
            </a:r>
          </a:p>
          <a:p>
            <a:pPr marL="457200" indent="-457200">
              <a:spcAft>
                <a:spcPts val="1200"/>
              </a:spcAft>
              <a:buFont typeface="Arial" charset="0"/>
              <a:buChar char="•"/>
            </a:pPr>
            <a:r>
              <a:rPr lang="en-US" dirty="0" smtClean="0"/>
              <a:t>How do we generate training sets</a:t>
            </a:r>
          </a:p>
          <a:p>
            <a:pPr marL="457200" indent="-457200">
              <a:spcAft>
                <a:spcPts val="1200"/>
              </a:spcAft>
              <a:buFont typeface="Arial" charset="0"/>
              <a:buChar char="•"/>
            </a:pPr>
            <a:r>
              <a:rPr lang="en-US" dirty="0" smtClean="0"/>
              <a:t>Overview of transfer learning and domain adaptation</a:t>
            </a:r>
          </a:p>
          <a:p>
            <a:pPr marL="457200" indent="-457200">
              <a:spcAft>
                <a:spcPts val="1200"/>
              </a:spcAft>
              <a:buFont typeface="Arial" charset="0"/>
              <a:buChar char="•"/>
            </a:pPr>
            <a:r>
              <a:rPr lang="en-US" dirty="0" smtClean="0"/>
              <a:t>Generative models</a:t>
            </a:r>
          </a:p>
          <a:p>
            <a:pPr marL="457200" indent="-457200">
              <a:spcAft>
                <a:spcPts val="1200"/>
              </a:spcAft>
              <a:buFont typeface="Arial" charset="0"/>
              <a:buChar char="•"/>
            </a:pPr>
            <a:r>
              <a:rPr lang="en-US" dirty="0" smtClean="0"/>
              <a:t>NN Generative Models</a:t>
            </a:r>
          </a:p>
          <a:p>
            <a:pPr marL="457200" indent="-457200">
              <a:spcAft>
                <a:spcPts val="1200"/>
              </a:spcAft>
              <a:buFont typeface="Arial" charset="0"/>
              <a:buChar char="•"/>
            </a:pPr>
            <a:r>
              <a:rPr lang="en-US" dirty="0" smtClean="0"/>
              <a:t>Our method </a:t>
            </a:r>
          </a:p>
          <a:p>
            <a:pPr marL="457200" indent="-457200">
              <a:spcAft>
                <a:spcPts val="1200"/>
              </a:spcAft>
              <a:buFont typeface="Arial" charset="0"/>
              <a:buChar char="•"/>
            </a:pPr>
            <a:r>
              <a:rPr lang="en-US" dirty="0" smtClean="0"/>
              <a:t>Results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sp>
        <p:nvSpPr>
          <p:cNvPr id="5" name="Rectangle 4"/>
          <p:cNvSpPr/>
          <p:nvPr/>
        </p:nvSpPr>
        <p:spPr>
          <a:xfrm>
            <a:off x="609600" y="3006503"/>
            <a:ext cx="10972800" cy="844993"/>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7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0919 " pathEditMode="relative" rAng="0" ptsTypes="AA">
                                      <p:cBhvr>
                                        <p:cTn id="6" dur="2000" fill="hold"/>
                                        <p:tgtEl>
                                          <p:spTgt spid="5"/>
                                        </p:tgtEl>
                                        <p:attrNameLst>
                                          <p:attrName>ppt_x</p:attrName>
                                          <p:attrName>ppt_y</p:attrName>
                                        </p:attrNameLst>
                                      </p:cBhvr>
                                      <p:rCtr x="0" y="4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44599" y="987767"/>
            <a:ext cx="10236200" cy="5130439"/>
            <a:chOff x="127000" y="1600200"/>
            <a:chExt cx="8890000" cy="4621214"/>
          </a:xfrm>
        </p:grpSpPr>
        <p:sp>
          <p:nvSpPr>
            <p:cNvPr id="25" name="Content Placeholder 2"/>
            <p:cNvSpPr txBox="1">
              <a:spLocks/>
            </p:cNvSpPr>
            <p:nvPr/>
          </p:nvSpPr>
          <p:spPr>
            <a:xfrm>
              <a:off x="457200" y="1600200"/>
              <a:ext cx="8229600" cy="45259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Neural net that </a:t>
              </a:r>
              <a:r>
                <a:rPr lang="en-US" smtClean="0">
                  <a:solidFill>
                    <a:srgbClr val="0000FF"/>
                  </a:solidFill>
                </a:rPr>
                <a:t>approximately</a:t>
              </a:r>
              <a:r>
                <a:rPr lang="en-US" smtClean="0"/>
                <a:t> </a:t>
              </a:r>
              <a:r>
                <a:rPr lang="en-US" smtClean="0">
                  <a:solidFill>
                    <a:srgbClr val="0000FF"/>
                  </a:solidFill>
                </a:rPr>
                <a:t>copies its input to output</a:t>
              </a:r>
              <a:endParaRPr lang="en-US" dirty="0">
                <a:solidFill>
                  <a:srgbClr val="0000FF"/>
                </a:solidFill>
              </a:endParaRPr>
            </a:p>
          </p:txBody>
        </p:sp>
        <p:pic>
          <p:nvPicPr>
            <p:cNvPr id="26" name="Picture 25"/>
            <p:cNvPicPr>
              <a:picLocks noChangeAspect="1"/>
            </p:cNvPicPr>
            <p:nvPr/>
          </p:nvPicPr>
          <p:blipFill>
            <a:blip r:embed="rId3"/>
            <a:stretch>
              <a:fillRect/>
            </a:stretch>
          </p:blipFill>
          <p:spPr>
            <a:xfrm>
              <a:off x="127000" y="3232817"/>
              <a:ext cx="8890000" cy="2794000"/>
            </a:xfrm>
            <a:prstGeom prst="rect">
              <a:avLst/>
            </a:prstGeom>
          </p:spPr>
        </p:pic>
        <p:sp>
          <p:nvSpPr>
            <p:cNvPr id="27" name="Rectangle 26"/>
            <p:cNvSpPr/>
            <p:nvPr/>
          </p:nvSpPr>
          <p:spPr>
            <a:xfrm>
              <a:off x="3585392" y="5429391"/>
              <a:ext cx="1817596" cy="597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8" name="Content Placeholder 3"/>
            <p:cNvGraphicFramePr>
              <a:graphicFrameLocks noChangeAspect="1"/>
            </p:cNvGraphicFramePr>
            <p:nvPr>
              <p:extLst/>
            </p:nvPr>
          </p:nvGraphicFramePr>
          <p:xfrm>
            <a:off x="4262874" y="3252989"/>
            <a:ext cx="333375" cy="469900"/>
          </p:xfrm>
          <a:graphic>
            <a:graphicData uri="http://schemas.openxmlformats.org/presentationml/2006/ole">
              <mc:AlternateContent xmlns:mc="http://schemas.openxmlformats.org/markup-compatibility/2006">
                <mc:Choice xmlns:v="urn:schemas-microsoft-com:vml" Requires="v">
                  <p:oleObj spid="_x0000_s27654" name="Equation" r:id="rId4" imgW="127000" imgH="177800" progId="Equation.3">
                    <p:embed/>
                  </p:oleObj>
                </mc:Choice>
                <mc:Fallback>
                  <p:oleObj name="Equation" r:id="rId4" imgW="127000" imgH="177800" progId="Equation.3">
                    <p:embed/>
                    <p:pic>
                      <p:nvPicPr>
                        <p:cNvPr id="0" name=""/>
                        <p:cNvPicPr/>
                        <p:nvPr/>
                      </p:nvPicPr>
                      <p:blipFill>
                        <a:blip r:embed="rId5"/>
                        <a:stretch>
                          <a:fillRect/>
                        </a:stretch>
                      </p:blipFill>
                      <p:spPr>
                        <a:xfrm>
                          <a:off x="4262874" y="3252989"/>
                          <a:ext cx="333375" cy="469900"/>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700519" y="3388323"/>
            <a:ext cx="333375" cy="368300"/>
          </p:xfrm>
          <a:graphic>
            <a:graphicData uri="http://schemas.openxmlformats.org/presentationml/2006/ole">
              <mc:AlternateContent xmlns:mc="http://schemas.openxmlformats.org/markup-compatibility/2006">
                <mc:Choice xmlns:v="urn:schemas-microsoft-com:vml" Requires="v">
                  <p:oleObj spid="_x0000_s27655" name="Equation" r:id="rId6" imgW="127000" imgH="139700" progId="Equation.3">
                    <p:embed/>
                  </p:oleObj>
                </mc:Choice>
                <mc:Fallback>
                  <p:oleObj name="Equation" r:id="rId6" imgW="127000" imgH="139700" progId="Equation.3">
                    <p:embed/>
                    <p:pic>
                      <p:nvPicPr>
                        <p:cNvPr id="0" name=""/>
                        <p:cNvPicPr/>
                        <p:nvPr/>
                      </p:nvPicPr>
                      <p:blipFill>
                        <a:blip r:embed="rId7"/>
                        <a:stretch>
                          <a:fillRect/>
                        </a:stretch>
                      </p:blipFill>
                      <p:spPr>
                        <a:xfrm>
                          <a:off x="700519" y="3388323"/>
                          <a:ext cx="333375" cy="3683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7791450" y="3417493"/>
            <a:ext cx="300038" cy="333375"/>
          </p:xfrm>
          <a:graphic>
            <a:graphicData uri="http://schemas.openxmlformats.org/presentationml/2006/ole">
              <mc:AlternateContent xmlns:mc="http://schemas.openxmlformats.org/markup-compatibility/2006">
                <mc:Choice xmlns:v="urn:schemas-microsoft-com:vml" Requires="v">
                  <p:oleObj spid="_x0000_s27656" name="Equation" r:id="rId8" imgW="114300" imgH="127000" progId="Equation.3">
                    <p:embed/>
                  </p:oleObj>
                </mc:Choice>
                <mc:Fallback>
                  <p:oleObj name="Equation" r:id="rId8" imgW="114300" imgH="127000" progId="Equation.3">
                    <p:embed/>
                    <p:pic>
                      <p:nvPicPr>
                        <p:cNvPr id="0" name=""/>
                        <p:cNvPicPr/>
                        <p:nvPr/>
                      </p:nvPicPr>
                      <p:blipFill>
                        <a:blip r:embed="rId9"/>
                        <a:stretch>
                          <a:fillRect/>
                        </a:stretch>
                      </p:blipFill>
                      <p:spPr>
                        <a:xfrm>
                          <a:off x="7791450" y="3417493"/>
                          <a:ext cx="300038" cy="333375"/>
                        </a:xfrm>
                        <a:prstGeom prst="rect">
                          <a:avLst/>
                        </a:prstGeom>
                      </p:spPr>
                    </p:pic>
                  </p:oleObj>
                </mc:Fallback>
              </mc:AlternateContent>
            </a:graphicData>
          </a:graphic>
        </p:graphicFrame>
        <p:graphicFrame>
          <p:nvGraphicFramePr>
            <p:cNvPr id="31" name="Content Placeholder 3"/>
            <p:cNvGraphicFramePr>
              <a:graphicFrameLocks noChangeAspect="1"/>
            </p:cNvGraphicFramePr>
            <p:nvPr>
              <p:extLst/>
            </p:nvPr>
          </p:nvGraphicFramePr>
          <p:xfrm>
            <a:off x="2305050" y="5676902"/>
            <a:ext cx="866775" cy="534987"/>
          </p:xfrm>
          <a:graphic>
            <a:graphicData uri="http://schemas.openxmlformats.org/presentationml/2006/ole">
              <mc:AlternateContent xmlns:mc="http://schemas.openxmlformats.org/markup-compatibility/2006">
                <mc:Choice xmlns:v="urn:schemas-microsoft-com:vml" Requires="v">
                  <p:oleObj spid="_x0000_s27657" name="Equation" r:id="rId10" imgW="330200" imgH="203200" progId="Equation.3">
                    <p:embed/>
                  </p:oleObj>
                </mc:Choice>
                <mc:Fallback>
                  <p:oleObj name="Equation" r:id="rId10" imgW="330200" imgH="203200" progId="Equation.3">
                    <p:embed/>
                    <p:pic>
                      <p:nvPicPr>
                        <p:cNvPr id="0" name=""/>
                        <p:cNvPicPr/>
                        <p:nvPr/>
                      </p:nvPicPr>
                      <p:blipFill>
                        <a:blip r:embed="rId11"/>
                        <a:stretch>
                          <a:fillRect/>
                        </a:stretch>
                      </p:blipFill>
                      <p:spPr>
                        <a:xfrm>
                          <a:off x="2305050" y="5676902"/>
                          <a:ext cx="866775" cy="534987"/>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5618579" y="5686427"/>
            <a:ext cx="800100" cy="534987"/>
          </p:xfrm>
          <a:graphic>
            <a:graphicData uri="http://schemas.openxmlformats.org/presentationml/2006/ole">
              <mc:AlternateContent xmlns:mc="http://schemas.openxmlformats.org/markup-compatibility/2006">
                <mc:Choice xmlns:v="urn:schemas-microsoft-com:vml" Requires="v">
                  <p:oleObj spid="_x0000_s27658" name="Equation" r:id="rId12" imgW="304800" imgH="203200" progId="Equation.3">
                    <p:embed/>
                  </p:oleObj>
                </mc:Choice>
                <mc:Fallback>
                  <p:oleObj name="Equation" r:id="rId12" imgW="304800" imgH="203200" progId="Equation.3">
                    <p:embed/>
                    <p:pic>
                      <p:nvPicPr>
                        <p:cNvPr id="0" name=""/>
                        <p:cNvPicPr/>
                        <p:nvPr/>
                      </p:nvPicPr>
                      <p:blipFill>
                        <a:blip r:embed="rId13"/>
                        <a:stretch>
                          <a:fillRect/>
                        </a:stretch>
                      </p:blipFill>
                      <p:spPr>
                        <a:xfrm>
                          <a:off x="5618579" y="5686427"/>
                          <a:ext cx="800100" cy="534987"/>
                        </a:xfrm>
                        <a:prstGeom prst="rect">
                          <a:avLst/>
                        </a:prstGeom>
                      </p:spPr>
                    </p:pic>
                  </p:oleObj>
                </mc:Fallback>
              </mc:AlternateContent>
            </a:graphicData>
          </a:graphic>
        </p:graphicFrame>
        <p:sp>
          <p:nvSpPr>
            <p:cNvPr id="35" name="Oval Callout 34"/>
            <p:cNvSpPr/>
            <p:nvPr/>
          </p:nvSpPr>
          <p:spPr>
            <a:xfrm>
              <a:off x="4596249" y="2516124"/>
              <a:ext cx="2848424" cy="872199"/>
            </a:xfrm>
            <a:prstGeom prst="wedgeEllipseCallout">
              <a:avLst>
                <a:gd name="adj1" fmla="val -48597"/>
                <a:gd name="adj2" fmla="val 9817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dirty="0" smtClean="0"/>
                <a:t>Encodes useful  info about data</a:t>
              </a:r>
              <a:endParaRPr lang="en-US" sz="2200" dirty="0"/>
            </a:p>
          </p:txBody>
        </p:sp>
      </p:grpSp>
      <p:sp>
        <p:nvSpPr>
          <p:cNvPr id="4" name="Title 3"/>
          <p:cNvSpPr>
            <a:spLocks noGrp="1"/>
          </p:cNvSpPr>
          <p:nvPr>
            <p:ph type="title"/>
          </p:nvPr>
        </p:nvSpPr>
        <p:spPr/>
        <p:txBody>
          <a:bodyPr/>
          <a:lstStyle/>
          <a:p>
            <a:r>
              <a:rPr lang="en-US" dirty="0" err="1" smtClean="0"/>
              <a:t>Autoencoders</a:t>
            </a:r>
            <a:endParaRPr lang="en-US" dirty="0"/>
          </a:p>
        </p:txBody>
      </p:sp>
    </p:spTree>
    <p:extLst>
      <p:ext uri="{BB962C8B-B14F-4D97-AF65-F5344CB8AC3E}">
        <p14:creationId xmlns:p14="http://schemas.microsoft.com/office/powerpoint/2010/main" val="19372436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Structure of </a:t>
            </a:r>
            <a:r>
              <a:rPr lang="en-US" dirty="0" err="1" smtClean="0"/>
              <a:t>Autoencoders</a:t>
            </a:r>
            <a:endParaRPr lang="en-US" dirty="0"/>
          </a:p>
        </p:txBody>
      </p:sp>
      <p:pic>
        <p:nvPicPr>
          <p:cNvPr id="13" name="Picture 12"/>
          <p:cNvPicPr>
            <a:picLocks noChangeAspect="1"/>
          </p:cNvPicPr>
          <p:nvPr/>
        </p:nvPicPr>
        <p:blipFill>
          <a:blip r:embed="rId2"/>
          <a:stretch>
            <a:fillRect/>
          </a:stretch>
        </p:blipFill>
        <p:spPr>
          <a:xfrm>
            <a:off x="3483084" y="1439616"/>
            <a:ext cx="6649447" cy="3978767"/>
          </a:xfrm>
          <a:prstGeom prst="rect">
            <a:avLst/>
          </a:prstGeom>
        </p:spPr>
      </p:pic>
    </p:spTree>
    <p:extLst>
      <p:ext uri="{BB962C8B-B14F-4D97-AF65-F5344CB8AC3E}">
        <p14:creationId xmlns:p14="http://schemas.microsoft.com/office/powerpoint/2010/main" val="12547559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24517" y="1166018"/>
            <a:ext cx="10003139" cy="4525963"/>
          </a:xfrm>
        </p:spPr>
        <p:txBody>
          <a:bodyPr/>
          <a:lstStyle/>
          <a:p>
            <a:pPr marL="457200" indent="-457200">
              <a:buFont typeface="Arial" charset="0"/>
              <a:buChar char="•"/>
            </a:pPr>
            <a:r>
              <a:rPr lang="en-US" i="1" dirty="0" smtClean="0"/>
              <a:t>h </a:t>
            </a:r>
            <a:r>
              <a:rPr lang="en-US" dirty="0" smtClean="0"/>
              <a:t>has </a:t>
            </a:r>
            <a:r>
              <a:rPr lang="en-US" dirty="0" smtClean="0">
                <a:solidFill>
                  <a:srgbClr val="0000FF"/>
                </a:solidFill>
              </a:rPr>
              <a:t>lower dimension</a:t>
            </a:r>
            <a:r>
              <a:rPr lang="en-US" dirty="0" smtClean="0"/>
              <a:t> than </a:t>
            </a:r>
            <a:r>
              <a:rPr lang="en-US" i="1" dirty="0" smtClean="0"/>
              <a:t>x</a:t>
            </a:r>
          </a:p>
          <a:p>
            <a:pPr marL="457200" indent="-457200">
              <a:buFont typeface="Arial" charset="0"/>
              <a:buChar char="•"/>
            </a:pPr>
            <a:r>
              <a:rPr lang="en-US" dirty="0" smtClean="0"/>
              <a:t>Must discard some information in </a:t>
            </a:r>
            <a:r>
              <a:rPr lang="en-US" i="1" dirty="0" smtClean="0"/>
              <a:t>h</a:t>
            </a:r>
          </a:p>
          <a:p>
            <a:pPr marL="457200" indent="-457200">
              <a:buFont typeface="Arial" charset="0"/>
              <a:buChar char="•"/>
            </a:pPr>
            <a:r>
              <a:rPr lang="en-US" dirty="0" smtClean="0"/>
              <a:t>Learning involves minimizing </a:t>
            </a:r>
            <a:r>
              <a:rPr lang="en-US" dirty="0" smtClean="0">
                <a:solidFill>
                  <a:srgbClr val="0000FF"/>
                </a:solidFill>
              </a:rPr>
              <a:t>loss</a:t>
            </a:r>
            <a:r>
              <a:rPr lang="en-US" dirty="0" smtClean="0"/>
              <a:t>:</a:t>
            </a:r>
          </a:p>
          <a:p>
            <a:pPr marL="457200" indent="-457200">
              <a:buFont typeface="Arial" charset="0"/>
              <a:buChar char="•"/>
            </a:pPr>
            <a:endParaRPr lang="en-US" dirty="0"/>
          </a:p>
          <a:p>
            <a:pPr marL="457200" indent="-457200">
              <a:buFont typeface="Arial" charset="0"/>
              <a:buChar char="•"/>
            </a:pPr>
            <a:endParaRPr lang="en-US" dirty="0" smtClean="0"/>
          </a:p>
          <a:p>
            <a:pPr marL="457200" indent="-457200">
              <a:buFont typeface="Arial" charset="0"/>
              <a:buChar char="•"/>
            </a:pPr>
            <a:r>
              <a:rPr lang="en-US" dirty="0" smtClean="0"/>
              <a:t>Equivalent to PCA when </a:t>
            </a:r>
            <a:r>
              <a:rPr lang="en-US" i="1" dirty="0" smtClean="0"/>
              <a:t>f</a:t>
            </a:r>
            <a:r>
              <a:rPr lang="en-US" dirty="0" smtClean="0"/>
              <a:t> is linear, </a:t>
            </a:r>
            <a:r>
              <a:rPr lang="en-US" i="1" dirty="0" smtClean="0"/>
              <a:t>L</a:t>
            </a:r>
            <a:r>
              <a:rPr lang="en-US" dirty="0" smtClean="0"/>
              <a:t> is MSE</a:t>
            </a:r>
          </a:p>
        </p:txBody>
      </p:sp>
      <p:graphicFrame>
        <p:nvGraphicFramePr>
          <p:cNvPr id="4" name="Content Placeholder 3"/>
          <p:cNvGraphicFramePr>
            <a:graphicFrameLocks noChangeAspect="1"/>
          </p:cNvGraphicFramePr>
          <p:nvPr>
            <p:extLst/>
          </p:nvPr>
        </p:nvGraphicFramePr>
        <p:xfrm>
          <a:off x="4892675" y="2846388"/>
          <a:ext cx="2406650" cy="582612"/>
        </p:xfrm>
        <a:graphic>
          <a:graphicData uri="http://schemas.openxmlformats.org/presentationml/2006/ole">
            <mc:AlternateContent xmlns:mc="http://schemas.openxmlformats.org/markup-compatibility/2006">
              <mc:Choice xmlns:v="urn:schemas-microsoft-com:vml" Requires="v">
                <p:oleObj spid="_x0000_s28674" name="Equation" r:id="rId3" imgW="838200" imgH="203200" progId="Equation.3">
                  <p:embed/>
                </p:oleObj>
              </mc:Choice>
              <mc:Fallback>
                <p:oleObj name="Equation" r:id="rId3" imgW="838200" imgH="203200" progId="Equation.3">
                  <p:embed/>
                  <p:pic>
                    <p:nvPicPr>
                      <p:cNvPr id="0" name=""/>
                      <p:cNvPicPr/>
                      <p:nvPr/>
                    </p:nvPicPr>
                    <p:blipFill>
                      <a:blip r:embed="rId4"/>
                      <a:stretch>
                        <a:fillRect/>
                      </a:stretch>
                    </p:blipFill>
                    <p:spPr>
                      <a:xfrm>
                        <a:off x="4892675" y="2846388"/>
                        <a:ext cx="2406650" cy="582612"/>
                      </a:xfrm>
                      <a:prstGeom prst="rect">
                        <a:avLst/>
                      </a:prstGeom>
                    </p:spPr>
                  </p:pic>
                </p:oleObj>
              </mc:Fallback>
            </mc:AlternateContent>
          </a:graphicData>
        </a:graphic>
      </p:graphicFrame>
    </p:spTree>
    <p:extLst>
      <p:ext uri="{BB962C8B-B14F-4D97-AF65-F5344CB8AC3E}">
        <p14:creationId xmlns:p14="http://schemas.microsoft.com/office/powerpoint/2010/main" val="393149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081313" y="1353458"/>
            <a:ext cx="10326915" cy="4525963"/>
          </a:xfrm>
        </p:spPr>
        <p:txBody>
          <a:bodyPr/>
          <a:lstStyle/>
          <a:p>
            <a:pPr marL="457200" indent="-457200">
              <a:buFont typeface="Arial" charset="0"/>
              <a:buChar char="•"/>
            </a:pPr>
            <a:r>
              <a:rPr lang="en-US" i="1" dirty="0"/>
              <a:t>h </a:t>
            </a:r>
            <a:r>
              <a:rPr lang="en-US" dirty="0"/>
              <a:t>has </a:t>
            </a:r>
            <a:r>
              <a:rPr lang="en-US" dirty="0" smtClean="0">
                <a:solidFill>
                  <a:srgbClr val="0000FF"/>
                </a:solidFill>
              </a:rPr>
              <a:t>greater dimension</a:t>
            </a:r>
            <a:r>
              <a:rPr lang="en-US" dirty="0" smtClean="0"/>
              <a:t> </a:t>
            </a:r>
            <a:r>
              <a:rPr lang="en-US" dirty="0"/>
              <a:t>than </a:t>
            </a:r>
            <a:r>
              <a:rPr lang="en-US" i="1" dirty="0"/>
              <a:t>x</a:t>
            </a:r>
          </a:p>
          <a:p>
            <a:pPr marL="457200" indent="-457200">
              <a:buFont typeface="Arial" charset="0"/>
              <a:buChar char="•"/>
            </a:pPr>
            <a:r>
              <a:rPr lang="en-US" dirty="0" err="1" smtClean="0"/>
              <a:t>Autoencoder</a:t>
            </a:r>
            <a:r>
              <a:rPr lang="en-US" dirty="0" smtClean="0"/>
              <a:t> may simply copy input to output without learning anything useful</a:t>
            </a:r>
          </a:p>
          <a:p>
            <a:pPr marL="457200" indent="-457200">
              <a:buFont typeface="Arial" charset="0"/>
              <a:buChar char="•"/>
            </a:pPr>
            <a:r>
              <a:rPr lang="en-US" dirty="0" smtClean="0">
                <a:solidFill>
                  <a:srgbClr val="0000FF"/>
                </a:solidFill>
              </a:rPr>
              <a:t>Regularization</a:t>
            </a:r>
            <a:r>
              <a:rPr lang="en-US" dirty="0" smtClean="0"/>
              <a:t> to limit model capacity</a:t>
            </a:r>
          </a:p>
          <a:p>
            <a:endParaRPr lang="en-US" dirty="0"/>
          </a:p>
        </p:txBody>
      </p:sp>
    </p:spTree>
    <p:extLst>
      <p:ext uri="{BB962C8B-B14F-4D97-AF65-F5344CB8AC3E}">
        <p14:creationId xmlns:p14="http://schemas.microsoft.com/office/powerpoint/2010/main" val="19959313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42887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smtClean="0"/>
              <a:t>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520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5680635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29701"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29702"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29703"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29704"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9055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30726"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30727"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30728"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30729"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30730"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03345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The greater the difference of the original version and the decompressed version the greater the </a:t>
            </a:r>
            <a:r>
              <a:rPr lang="en-US" b="1" dirty="0" smtClean="0"/>
              <a:t>loss</a:t>
            </a:r>
            <a:r>
              <a:rPr lang="en-US" dirty="0" smtClean="0"/>
              <a:t>.</a:t>
            </a:r>
          </a:p>
          <a:p>
            <a:endParaRPr lang="en-US" dirty="0"/>
          </a:p>
          <a:p>
            <a:r>
              <a:rPr lang="en-US" dirty="0" smtClean="0"/>
              <a:t>For example imagine you are in Boston and it is cold and want to write a text to a friend who is having her birthday.</a:t>
            </a:r>
          </a:p>
          <a:p>
            <a:r>
              <a:rPr lang="en-US" b="1" dirty="0" smtClean="0"/>
              <a:t>HANNAH HAPPY BIRTHDAY BEST WISHES DAN</a:t>
            </a:r>
            <a:endParaRPr lang="en-US" dirty="0" smtClean="0"/>
          </a:p>
          <a:p>
            <a:r>
              <a:rPr lang="en-US" dirty="0" smtClean="0"/>
              <a:t>Boston is cold (-20C) and I do not want to have my hands out in the cold, so I want to shorten the message. I can remove all vowels</a:t>
            </a:r>
          </a:p>
          <a:p>
            <a:r>
              <a:rPr lang="en-US" b="1" dirty="0" smtClean="0">
                <a:solidFill>
                  <a:srgbClr val="C00000"/>
                </a:solidFill>
              </a:rPr>
              <a:t>HNNH HPP BRTHD BST WSHS FRM DN</a:t>
            </a:r>
          </a:p>
          <a:p>
            <a:r>
              <a:rPr lang="en-US" dirty="0" smtClean="0"/>
              <a:t>I started with 46 characters and compress them to 29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31748"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31749"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31750"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9373205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2770"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57526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3794"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endParaRPr lang="en-US"/>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8128564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4819"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34820"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err="1">
                <a:solidFill>
                  <a:srgbClr val="FF0000"/>
                </a:solidFill>
              </a:rPr>
              <a:t>Variational</a:t>
            </a:r>
            <a:r>
              <a:rPr lang="en-US" sz="2800" dirty="0">
                <a:solidFill>
                  <a:srgbClr val="FF0000"/>
                </a:solidFill>
              </a:rPr>
              <a:t>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795479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smtClean="0"/>
              <a:t>Adversarial Networks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0850635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5"/>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2417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2"/>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4"/>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5"/>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57862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57915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4"/>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367989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HPP </a:t>
            </a:r>
            <a:r>
              <a:rPr lang="en-US" b="1" dirty="0" smtClean="0">
                <a:solidFill>
                  <a:srgbClr val="C00000"/>
                </a:solidFill>
              </a:rPr>
              <a:t>BRTHD </a:t>
            </a:r>
            <a:r>
              <a:rPr lang="en-US" dirty="0" smtClean="0">
                <a:solidFill>
                  <a:schemeClr val="tx1">
                    <a:lumMod val="75000"/>
                    <a:lumOff val="25000"/>
                  </a:schemeClr>
                </a:solidFill>
              </a:rPr>
              <a:t>is unambiguous, but </a:t>
            </a:r>
            <a:r>
              <a:rPr lang="en-US" b="1" dirty="0" smtClean="0">
                <a:solidFill>
                  <a:srgbClr val="C00000"/>
                </a:solidFill>
              </a:rPr>
              <a:t>DN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Diane.</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327612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3"/>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677205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65009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4"/>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922712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3"/>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06082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14479</TotalTime>
  <Words>2027</Words>
  <Application>Microsoft Macintosh PowerPoint</Application>
  <PresentationFormat>Widescreen</PresentationFormat>
  <Paragraphs>458</Paragraphs>
  <Slides>74</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1" baseType="lpstr">
      <vt:lpstr>Calibri</vt:lpstr>
      <vt:lpstr>Cambria Math</vt:lpstr>
      <vt:lpstr>Karla</vt:lpstr>
      <vt:lpstr>Times</vt:lpstr>
      <vt:lpstr>Arial</vt:lpstr>
      <vt:lpstr>GEC_template</vt:lpstr>
      <vt:lpstr>Equation</vt:lpstr>
      <vt:lpstr>Transfer Learning  Transfer Learning through Semi-supervised Deep Generative Models</vt:lpstr>
      <vt:lpstr>Outline </vt:lpstr>
      <vt:lpstr>Autoencoders</vt:lpstr>
      <vt:lpstr>What are autoencoders</vt:lpstr>
      <vt:lpstr>History </vt:lpstr>
      <vt:lpstr>Lossless and Lossy Encoding</vt:lpstr>
      <vt:lpstr>Lossless and Lossy Encoding (cont)</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vt:lpstr>
      <vt:lpstr>Generative models</vt:lpstr>
      <vt:lpstr>Generative models</vt:lpstr>
      <vt:lpstr>Generative models</vt:lpstr>
      <vt:lpstr>Generative models</vt:lpstr>
      <vt:lpstr>Generative models</vt:lpstr>
      <vt:lpstr>Generative models</vt:lpstr>
      <vt:lpstr>Outline </vt:lpstr>
      <vt:lpstr>Autoencoders</vt:lpstr>
      <vt:lpstr>Structure of Autoencoders</vt:lpstr>
      <vt:lpstr>Undercomplete Autoencoders</vt:lpstr>
      <vt:lpstr>Overcomplete Autoencoders</vt:lpstr>
      <vt:lpstr>Variational Autoencoders</vt:lpstr>
      <vt:lpstr>Variational Autoencoders</vt:lpstr>
      <vt:lpstr>Variational Autoencoder</vt:lpstr>
      <vt:lpstr>VAE Likelihood</vt:lpstr>
      <vt:lpstr>VAE Likelihood</vt:lpstr>
      <vt:lpstr>VAE Architecture</vt:lpstr>
      <vt:lpstr>VAE Loss</vt:lpstr>
      <vt:lpstr>PowerPoint Presentation</vt:lpstr>
      <vt:lpstr>PowerPoint Presentation</vt:lpstr>
      <vt:lpstr>Training VAE</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147</cp:revision>
  <dcterms:created xsi:type="dcterms:W3CDTF">2018-06-13T00:26:17Z</dcterms:created>
  <dcterms:modified xsi:type="dcterms:W3CDTF">2019-01-20T14:45:25Z</dcterms:modified>
</cp:coreProperties>
</file>